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7" name="Fabian Scherl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2-09T10:57:13.232">
    <p:pos x="6000" y="0"/>
    <p:text>Definir que es la blockchain y poner como se enlazan los bloques mediante hashes y funciones hash. Mencionando como ejemplo Ethash que a su vez hace uso de otras funciones hash como sha3</p:text>
  </p:cm>
  <p:cm authorId="0" idx="2" dt="2021-12-09T10:56:58.006">
    <p:pos x="6000" y="0"/>
    <p:text>_Marked as resolved_</p:text>
  </p:cm>
  <p:cm authorId="0" idx="3" dt="2021-12-09T10:57:13.232">
    <p:pos x="6000" y="0"/>
    <p:text>_Re-opened_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12-09T11:09:59.122">
    <p:pos x="6000" y="0"/>
    <p:text>Explicar muy brevemente cada uno de los elementos, explicando con un ejemplo una red P2P y mencionando que mas adelante se hablará de los tipos de consenso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1-12-09T11:38:31.910">
    <p:pos x="6000" y="0"/>
    <p:text>Explicar en que consiste dicho problema, y como fue que se planteo la solución por Satoshi Nakamoto. Aclarando que el trabajo de los mineros sobre la(s) cadena(s) descartada(s) se desperdicia.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1-12-09T11:25:02.693">
    <p:pos x="6000" y="0"/>
    <p:text>Primero explicar muy brevemente el dilema de los generales bizantinos y de su importancia en la blockchain.
Luego mencionar que hacemos enfasis en el funcionamiento del PoW debido a que la mayoria de las blockchains mas populares lo utilizan y mencionar al resto de tipos.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1-12-09T11:51:17.440">
    <p:pos x="230" y="878"/>
    <p:text>Mencionar como posible ataque al consenso del PoW en que consiste el ataque del 51 y que puede ser una amenaza real. En 2014 un pool de mineria (mineros en grupo) llamado GHash.io se hizo con el 45% del poder computacional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3f0c0b83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3f0c0b83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3f0c0b839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3f0c0b83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3f0c0b83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3f0c0b83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3f0c0b839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3f0c0b839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3f0c0b839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3f0c0b839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3f0c0b839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3f0c0b83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3f0c0b83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3f0c0b83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3f0c0b839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3f0c0b83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4.xml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5.xml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290225" y="4007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37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TECNOLOGÍA DE LA BLOCKCHAIN</a:t>
            </a:r>
            <a:endParaRPr sz="4900">
              <a:solidFill>
                <a:srgbClr val="4A86E8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199900" y="3581600"/>
            <a:ext cx="23727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Autores:</a:t>
            </a:r>
            <a:endParaRPr b="1" u="sng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69999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Calibri"/>
              <a:buChar char="●"/>
            </a:pPr>
            <a:r>
              <a:rPr lang="es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Lishuang Sun (María)</a:t>
            </a:r>
            <a:endParaRPr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69999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F3F3F3"/>
              </a:buClr>
              <a:buSzPts val="1300"/>
              <a:buFont typeface="Calibri"/>
              <a:buChar char="●"/>
            </a:pPr>
            <a:r>
              <a:rPr lang="es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Fabián Scherle Carboneres</a:t>
            </a:r>
            <a:endParaRPr sz="1400">
              <a:solidFill>
                <a:srgbClr val="F3F3F3"/>
              </a:solidFill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200" y="3143013"/>
            <a:ext cx="3042801" cy="17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625" y="1747125"/>
            <a:ext cx="2931976" cy="16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3572550" y="315750"/>
            <a:ext cx="19989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Descripción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417650" y="1256150"/>
            <a:ext cx="63087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B6D7A8"/>
                </a:solidFill>
              </a:rPr>
              <a:t>Cadena de bloques, bloques = información (ej: transacciones),  conectados por hashes</a:t>
            </a:r>
            <a:endParaRPr>
              <a:solidFill>
                <a:srgbClr val="B6D7A8"/>
              </a:solidFill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88" y="1982850"/>
            <a:ext cx="8445018" cy="25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302325" y="1674050"/>
            <a:ext cx="2626500" cy="23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s">
                <a:solidFill>
                  <a:srgbClr val="B6D7A8"/>
                </a:solidFill>
              </a:rPr>
              <a:t>Nodo/mineros</a:t>
            </a:r>
            <a:endParaRPr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s">
                <a:solidFill>
                  <a:srgbClr val="B6D7A8"/>
                </a:solidFill>
              </a:rPr>
              <a:t>Protocolo</a:t>
            </a:r>
            <a:endParaRPr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s">
                <a:solidFill>
                  <a:srgbClr val="B6D7A8"/>
                </a:solidFill>
              </a:rPr>
              <a:t>Red P2P (Peer-to-Peer)</a:t>
            </a:r>
            <a:endParaRPr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s">
                <a:solidFill>
                  <a:srgbClr val="B6D7A8"/>
                </a:solidFill>
              </a:rPr>
              <a:t>Descentralización</a:t>
            </a:r>
            <a:endParaRPr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s">
                <a:solidFill>
                  <a:srgbClr val="B6D7A8"/>
                </a:solidFill>
              </a:rPr>
              <a:t>Consenso</a:t>
            </a:r>
            <a:endParaRPr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s">
                <a:solidFill>
                  <a:srgbClr val="B6D7A8"/>
                </a:solidFill>
              </a:rPr>
              <a:t>Privacidad</a:t>
            </a:r>
            <a:endParaRPr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s">
                <a:solidFill>
                  <a:srgbClr val="B6D7A8"/>
                </a:solidFill>
              </a:rPr>
              <a:t>Anonimato</a:t>
            </a:r>
            <a:endParaRPr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lang="es">
                <a:solidFill>
                  <a:srgbClr val="B6D7A8"/>
                </a:solidFill>
              </a:rPr>
              <a:t>Pseudo-anonimato</a:t>
            </a:r>
            <a:endParaRPr>
              <a:solidFill>
                <a:srgbClr val="B6D7A8"/>
              </a:solidFill>
            </a:endParaRPr>
          </a:p>
        </p:txBody>
      </p:sp>
      <p:sp>
        <p:nvSpPr>
          <p:cNvPr id="150" name="Google Shape;150;p15"/>
          <p:cNvSpPr txBox="1"/>
          <p:nvPr>
            <p:ph type="title"/>
          </p:nvPr>
        </p:nvSpPr>
        <p:spPr>
          <a:xfrm>
            <a:off x="1827300" y="607900"/>
            <a:ext cx="19989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Elementos</a:t>
            </a:r>
            <a:endParaRPr u="sng">
              <a:solidFill>
                <a:srgbClr val="4A86E8"/>
              </a:solidFill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213" y="684800"/>
            <a:ext cx="2371976" cy="15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175" y="2571750"/>
            <a:ext cx="1638899" cy="17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0300" y="2591525"/>
            <a:ext cx="1577400" cy="16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/>
          <p:nvPr/>
        </p:nvSpPr>
        <p:spPr>
          <a:xfrm>
            <a:off x="6112225" y="3198350"/>
            <a:ext cx="437100" cy="37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827300" y="723225"/>
            <a:ext cx="3100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Públicas VS Privadas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348450" y="2004650"/>
            <a:ext cx="6947400" cy="23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B6D7A8"/>
                </a:solidFill>
              </a:rPr>
              <a:t>Públicas:</a:t>
            </a:r>
            <a:r>
              <a:rPr lang="es" sz="1400">
                <a:solidFill>
                  <a:srgbClr val="B6D7A8"/>
                </a:solidFill>
              </a:rPr>
              <a:t> </a:t>
            </a:r>
            <a:r>
              <a:rPr lang="es">
                <a:solidFill>
                  <a:srgbClr val="B6D7A8"/>
                </a:solidFill>
              </a:rPr>
              <a:t>Cualquiera puede consultar las transacciones realizadas, convertirse en usuario y participar. No existe un usuario que tenga más poder que otro en la red y todos son iguales entre sí. Propietarios de la información no son identificables.</a:t>
            </a:r>
            <a:endParaRPr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400">
                <a:solidFill>
                  <a:srgbClr val="B6D7A8"/>
                </a:solidFill>
              </a:rPr>
              <a:t>Privadas:</a:t>
            </a:r>
            <a:r>
              <a:rPr lang="es">
                <a:solidFill>
                  <a:srgbClr val="B6D7A8"/>
                </a:solidFill>
              </a:rPr>
              <a:t> Invitados son capaces de convertirse en usuarios. Posibles niveles de acceso. Áforo al número de participantes o nodos. Nivel de anonimato ajustable. No hay difusión pública.</a:t>
            </a:r>
            <a:endParaRPr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827300" y="723225"/>
            <a:ext cx="55767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Proceso de generación de bloques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663900" y="1579025"/>
            <a:ext cx="7903500" cy="31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AutoNum type="arabicPeriod"/>
            </a:pPr>
            <a:r>
              <a:rPr b="1" lang="es">
                <a:solidFill>
                  <a:srgbClr val="B6D7A8"/>
                </a:solidFill>
              </a:rPr>
              <a:t>Convertirse en usuario para poder escuchar y emitir nueva información. </a:t>
            </a:r>
            <a:endParaRPr b="1"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AutoNum type="arabicPeriod"/>
            </a:pPr>
            <a:r>
              <a:rPr b="1" lang="es">
                <a:solidFill>
                  <a:srgbClr val="B6D7A8"/>
                </a:solidFill>
              </a:rPr>
              <a:t>Si el usuario desea convertirse en minero y crear nuevos bloques debe competir para resolver el rompecabezas criptográficos.</a:t>
            </a:r>
            <a:endParaRPr b="1"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AutoNum type="arabicPeriod"/>
            </a:pPr>
            <a:r>
              <a:rPr b="1" lang="es">
                <a:solidFill>
                  <a:srgbClr val="B6D7A8"/>
                </a:solidFill>
              </a:rPr>
              <a:t>Nueva información (transacciones) es validada por los mineros, descartando aquellas inválidas y propagando las válidas. Posteriormente, se procede a añadirlas a la cadena de bloques con el protocolo de consenso.</a:t>
            </a:r>
            <a:endParaRPr b="1"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AutoNum type="arabicPeriod"/>
            </a:pPr>
            <a:r>
              <a:rPr b="1" lang="es">
                <a:solidFill>
                  <a:srgbClr val="B6D7A8"/>
                </a:solidFill>
              </a:rPr>
              <a:t>Nodos comprueban que el nuevo bloque minado es válido (información </a:t>
            </a:r>
            <a:r>
              <a:rPr b="1" lang="es">
                <a:solidFill>
                  <a:srgbClr val="B6D7A8"/>
                </a:solidFill>
              </a:rPr>
              <a:t>válida</a:t>
            </a:r>
            <a:r>
              <a:rPr b="1" lang="es">
                <a:solidFill>
                  <a:srgbClr val="B6D7A8"/>
                </a:solidFill>
              </a:rPr>
              <a:t>, vinculado con su predecesor). En caso afirmativo el bloque es añadido. </a:t>
            </a:r>
            <a:endParaRPr b="1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>
                <a:solidFill>
                  <a:srgbClr val="B6D7A8"/>
                </a:solidFill>
              </a:rPr>
              <a:t>Este proceso se repite generando una nueva ronda de minado con la nueva información emitida.</a:t>
            </a:r>
            <a:endParaRPr b="1"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2884250" y="536450"/>
            <a:ext cx="3100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Problema: 2 cadenas</a:t>
            </a:r>
            <a:endParaRPr u="sng">
              <a:solidFill>
                <a:srgbClr val="4A86E8"/>
              </a:solidFill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175" y="1530625"/>
            <a:ext cx="3968525" cy="29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975" y="3256200"/>
            <a:ext cx="1039300" cy="10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078350" y="241550"/>
            <a:ext cx="19989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Consenso</a:t>
            </a:r>
            <a:endParaRPr u="sng">
              <a:solidFill>
                <a:srgbClr val="4A86E8"/>
              </a:solidFill>
            </a:endParaRPr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4116600" y="338150"/>
            <a:ext cx="31875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B6D7A8"/>
                </a:solidFill>
              </a:rPr>
              <a:t>“Dilema de los generales bizantinos”</a:t>
            </a:r>
            <a:endParaRPr>
              <a:solidFill>
                <a:srgbClr val="B6D7A8"/>
              </a:solidFill>
            </a:endParaRPr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199100" y="1012300"/>
            <a:ext cx="3372900" cy="3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b="1" lang="es">
                <a:solidFill>
                  <a:srgbClr val="B6D7A8"/>
                </a:solidFill>
              </a:rPr>
              <a:t>PoW</a:t>
            </a:r>
            <a:endParaRPr b="1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6D7A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b="1" lang="es">
                <a:solidFill>
                  <a:srgbClr val="B6D7A8"/>
                </a:solidFill>
              </a:rPr>
              <a:t>PoS</a:t>
            </a:r>
            <a:endParaRPr b="1">
              <a:solidFill>
                <a:srgbClr val="B6D7A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300"/>
              <a:buChar char="●"/>
            </a:pPr>
            <a:r>
              <a:rPr b="1" lang="es">
                <a:solidFill>
                  <a:srgbClr val="B6D7A8"/>
                </a:solidFill>
              </a:rPr>
              <a:t>PoI</a:t>
            </a:r>
            <a:endParaRPr b="1">
              <a:solidFill>
                <a:srgbClr val="B6D7A8"/>
              </a:solidFill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525" y="1329650"/>
            <a:ext cx="5483524" cy="28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5">
            <a:alphaModFix/>
          </a:blip>
          <a:srcRect b="0" l="8206" r="0" t="0"/>
          <a:stretch/>
        </p:blipFill>
        <p:spPr>
          <a:xfrm>
            <a:off x="550000" y="1819538"/>
            <a:ext cx="2294600" cy="16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75" y="1394275"/>
            <a:ext cx="5366524" cy="313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>
            <p:ph type="title"/>
          </p:nvPr>
        </p:nvSpPr>
        <p:spPr>
          <a:xfrm>
            <a:off x="1270550" y="495275"/>
            <a:ext cx="2719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A86E8"/>
                </a:solidFill>
              </a:rPr>
              <a:t>Ataque del 51</a:t>
            </a:r>
            <a:endParaRPr u="sng">
              <a:solidFill>
                <a:srgbClr val="4A86E8"/>
              </a:solidFill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199" y="1639150"/>
            <a:ext cx="3107000" cy="2512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3836850" y="409125"/>
            <a:ext cx="14703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</a:rPr>
              <a:t>¡Gracias!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650" y="1402625"/>
            <a:ext cx="4074700" cy="30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